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9601200" cx="7315200"/>
  <p:notesSz cx="6858000" cy="9144000"/>
  <p:embeddedFontLst>
    <p:embeddedFont>
      <p:font typeface="Inter SemiBold"/>
      <p:regular r:id="rId10"/>
      <p:bold r:id="rId11"/>
      <p:italic r:id="rId12"/>
      <p:boldItalic r:id="rId13"/>
    </p:embeddedFon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SemiBold"/>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863A8A6-F32B-45E6-BB0A-A6E77ADAB14A}">
  <a:tblStyle styleId="{4863A8A6-F32B-45E6-BB0A-A6E77ADAB14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SemiBold-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italic.fntdata"/><Relationship Id="rId25" Type="http://schemas.openxmlformats.org/officeDocument/2006/relationships/font" Target="fonts/PlusJakartaSansSemiBold-bold.fntdata"/><Relationship Id="rId28" Type="http://schemas.openxmlformats.org/officeDocument/2006/relationships/font" Target="fonts/PlusJakartaSansMedium-regular.fntdata"/><Relationship Id="rId27" Type="http://schemas.openxmlformats.org/officeDocument/2006/relationships/font" Target="fonts/PlusJakartaSans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font" Target="fonts/InterSemiBold-bold.fntdata"/><Relationship Id="rId10" Type="http://schemas.openxmlformats.org/officeDocument/2006/relationships/font" Target="fonts/InterSemiBold-regular.fntdata"/><Relationship Id="rId13" Type="http://schemas.openxmlformats.org/officeDocument/2006/relationships/font" Target="fonts/InterSemiBold-boldItalic.fntdata"/><Relationship Id="rId12" Type="http://schemas.openxmlformats.org/officeDocument/2006/relationships/font" Target="fonts/InterSemiBold-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0b0ef3486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0b0ef348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49cb62aa7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49cb62aa7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0b0ef3486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0b0ef34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55" name="Google Shape;55;p1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Nativism</a:t>
            </a:r>
            <a:endParaRPr sz="24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7" name="Google Shape;57;p13"/>
          <p:cNvGraphicFramePr/>
          <p:nvPr/>
        </p:nvGraphicFramePr>
        <p:xfrm>
          <a:off x="926663" y="1842150"/>
          <a:ext cx="3000000" cy="3000000"/>
        </p:xfrm>
        <a:graphic>
          <a:graphicData uri="http://schemas.openxmlformats.org/drawingml/2006/table">
            <a:tbl>
              <a:tblPr>
                <a:noFill/>
                <a:tableStyleId>{4863A8A6-F32B-45E6-BB0A-A6E77ADAB14A}</a:tableStyleId>
              </a:tblPr>
              <a:tblGrid>
                <a:gridCol w="5494800"/>
              </a:tblGrid>
              <a:tr h="8807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Samuel F. B. Morse, </a:t>
                      </a:r>
                      <a:r>
                        <a:rPr i="1" lang="en" sz="1200">
                          <a:solidFill>
                            <a:schemeClr val="dk1"/>
                          </a:solidFill>
                          <a:latin typeface="Halant"/>
                          <a:ea typeface="Halant"/>
                          <a:cs typeface="Halant"/>
                          <a:sym typeface="Halant"/>
                        </a:rPr>
                        <a:t>Imminent Dangers to the Free Institutions of the United States</a:t>
                      </a:r>
                      <a:r>
                        <a:rPr lang="en" sz="1200">
                          <a:solidFill>
                            <a:schemeClr val="dk1"/>
                          </a:solidFill>
                          <a:latin typeface="Halant"/>
                          <a:ea typeface="Halant"/>
                          <a:cs typeface="Halant"/>
                          <a:sym typeface="Halant"/>
                        </a:rPr>
                        <a:t>, 1835.</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Note: Samuel F. B. Morse was an American inventor best known for creating the telegraph and Morse code. He was also involved in politics and strongly opposed immigration, especially from Catholic countries. His writings reflect the fears many native-born Americans had about newcomers changing the country.</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What was dimly seen by Jefferson, is actually passing under our own eyes. Already have foreigners increased in the country to such a degree, that they justly give us alarm. They feel themselves so strong, as to organize themselves even as foreigners into foreign bands, and this for the purpose of influencing our elections. . . . That they are men who having professed to become Americans, by accepting our terms of naturalization, do yet, in direct contradiction to their professions, clan together as a separate interest, and retain their foreign interest, organizing in the midst of us, that Jesuits pay of foreign powers are tampering; that it is this foreign corps of religionists that Americans of both parties have been for years in the habit of basely and traitorously encouraging to erect into an umpire of our political divisions, thus virtually surrendering the government into the hands of Despotic powers. In view of these facts, which every day’s experience proves to be facts, it is not time, high time, that a true American spirit were roused to resist this alarming inroad of foreign influence upon our institutions, to avert dangers to which we have hitherto shut our eyes, and which if not remedied, and that immediately, will inevitably change the whole character of our government. I repeat what I first said, this is no party question, it concerns native Americans of all parties. </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Primary Source</a:t>
            </a:r>
            <a:endParaRPr/>
          </a:p>
        </p:txBody>
      </p:sp>
      <p:graphicFrame>
        <p:nvGraphicFramePr>
          <p:cNvPr id="63" name="Google Shape;63;p14"/>
          <p:cNvGraphicFramePr/>
          <p:nvPr/>
        </p:nvGraphicFramePr>
        <p:xfrm>
          <a:off x="444675" y="872075"/>
          <a:ext cx="3000000" cy="3000000"/>
        </p:xfrm>
        <a:graphic>
          <a:graphicData uri="http://schemas.openxmlformats.org/drawingml/2006/table">
            <a:tbl>
              <a:tblPr>
                <a:noFill/>
                <a:tableStyleId>{4863A8A6-F32B-45E6-BB0A-A6E77ADAB14A}</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64" name="Google Shape;64;p14"/>
          <p:cNvGraphicFramePr/>
          <p:nvPr/>
        </p:nvGraphicFramePr>
        <p:xfrm>
          <a:off x="528650" y="4713800"/>
          <a:ext cx="3000000" cy="3000000"/>
        </p:xfrm>
        <a:graphic>
          <a:graphicData uri="http://schemas.openxmlformats.org/drawingml/2006/table">
            <a:tbl>
              <a:tblPr>
                <a:noFill/>
                <a:tableStyleId>{4863A8A6-F32B-45E6-BB0A-A6E77ADAB14A}</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65" name="Google Shape;65;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6" name="Google Shape;66;p14"/>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67" name="Google Shape;67;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Primary Source</a:t>
            </a:r>
            <a:endParaRPr/>
          </a:p>
        </p:txBody>
      </p:sp>
      <p:graphicFrame>
        <p:nvGraphicFramePr>
          <p:cNvPr id="73" name="Google Shape;73;p15"/>
          <p:cNvGraphicFramePr/>
          <p:nvPr/>
        </p:nvGraphicFramePr>
        <p:xfrm>
          <a:off x="444675" y="872075"/>
          <a:ext cx="3000000" cy="3000000"/>
        </p:xfrm>
        <a:graphic>
          <a:graphicData uri="http://schemas.openxmlformats.org/drawingml/2006/table">
            <a:tbl>
              <a:tblPr>
                <a:noFill/>
                <a:tableStyleId>{4863A8A6-F32B-45E6-BB0A-A6E77ADAB14A}</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Native-born Americans concerned about immigration and foreign influence.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voices of immigrants, especially Catholics and naturalized citizens, are not shared in this document.</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document was written by Samuel F. B. Morse in 1835.</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author addresses growing immigration and fears of foreign (especially Catholic) influence in American politics.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To warn Americans about the perceived dangers of immigrant influence on U.S. politics.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is high time that a true American spirit were roused to resist this alarming inroad of foreign influence”</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believed immigrants, especially Catholics, were a threat to American values and democracy.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wealthy, native-born Protestant, Morse likely felt his social and political power was being challenged by rising immigrant populations.</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shows early American fears about immigration and helps explain the rise of nativist movements.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is high time that a true American spirit were roused to resist this alarming inroad of foreign influence.” This shows how strong anti-immigrant feelings were and how they influenced political attitudes in the early U.S.</a:t>
                      </a:r>
                      <a:endParaRPr b="1" sz="10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4" name="Google Shape;74;p15"/>
          <p:cNvGraphicFramePr/>
          <p:nvPr/>
        </p:nvGraphicFramePr>
        <p:xfrm>
          <a:off x="528650" y="4713800"/>
          <a:ext cx="3000000" cy="3000000"/>
        </p:xfrm>
        <a:graphic>
          <a:graphicData uri="http://schemas.openxmlformats.org/drawingml/2006/table">
            <a:tbl>
              <a:tblPr>
                <a:noFill/>
                <a:tableStyleId>{4863A8A6-F32B-45E6-BB0A-A6E77ADAB14A}</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Contradicts</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Jesuits</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Despotic</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77" name="Google Shape;77;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